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notesMasterIdLst>
    <p:notesMasterId r:id="rId27"/>
  </p:notesMasterIdLst>
  <p:sldIdLst>
    <p:sldId id="292" r:id="rId2"/>
    <p:sldId id="257" r:id="rId3"/>
    <p:sldId id="314" r:id="rId4"/>
    <p:sldId id="259" r:id="rId5"/>
    <p:sldId id="260" r:id="rId6"/>
    <p:sldId id="265" r:id="rId7"/>
    <p:sldId id="305" r:id="rId8"/>
    <p:sldId id="303" r:id="rId9"/>
    <p:sldId id="313" r:id="rId10"/>
    <p:sldId id="310" r:id="rId11"/>
    <p:sldId id="311" r:id="rId12"/>
    <p:sldId id="312" r:id="rId13"/>
    <p:sldId id="264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9" r:id="rId22"/>
    <p:sldId id="287" r:id="rId23"/>
    <p:sldId id="306" r:id="rId24"/>
    <p:sldId id="307" r:id="rId25"/>
    <p:sldId id="308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00" autoAdjust="0"/>
  </p:normalViewPr>
  <p:slideViewPr>
    <p:cSldViewPr>
      <p:cViewPr varScale="1">
        <p:scale>
          <a:sx n="69" d="100"/>
          <a:sy n="69" d="100"/>
        </p:scale>
        <p:origin x="114" y="330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0A9A57-9553-4854-AE01-87B290AD1CA1}" type="datetime1">
              <a:rPr lang="ko-KR" altLang="en-US"/>
              <a:pPr lvl="0">
                <a:defRPr/>
              </a:pPr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4297DC-00EC-4146-BE07-7B5DBDB6776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82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46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51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11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9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13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29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89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29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55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289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26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3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86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44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664297DC-00EC-4146-BE07-7B5DBDB6776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8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4021173"/>
            <a:ext cx="13411200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35367" y="4268174"/>
            <a:ext cx="1216006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Escape</a:t>
            </a:r>
            <a:r>
              <a:rPr lang="ko-KR" alt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Human</a:t>
            </a:r>
            <a:endParaRPr 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80000">
            <a:off x="14950359" y="5741579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599493"/>
            <a:ext cx="5638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</a:t>
            </a:r>
            <a:endParaRPr lang="en-US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11962257" y="6508505"/>
            <a:ext cx="322172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TEAM DNA3</a:t>
            </a:r>
            <a:endParaRPr lang="en-US" sz="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5392400" y="4367609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31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7F848-642A-424F-84A8-28DA405D1D7A}"/>
              </a:ext>
            </a:extLst>
          </p:cNvPr>
          <p:cNvGrpSpPr/>
          <p:nvPr/>
        </p:nvGrpSpPr>
        <p:grpSpPr>
          <a:xfrm>
            <a:off x="914400" y="1714500"/>
            <a:ext cx="11734800" cy="7696200"/>
            <a:chOff x="1524000" y="1714500"/>
            <a:chExt cx="11734800" cy="76962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3DE08B-A777-4D25-AE54-F3C2E7BE134B}"/>
                </a:ext>
              </a:extLst>
            </p:cNvPr>
            <p:cNvSpPr/>
            <p:nvPr/>
          </p:nvSpPr>
          <p:spPr>
            <a:xfrm>
              <a:off x="1524000" y="1714500"/>
              <a:ext cx="11734800" cy="7696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3EC394B-3583-4029-AC1C-3FAFAF19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935858"/>
              <a:ext cx="10439400" cy="708345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145347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모서리가 둥근 직사각형 8">
            <a:extLst>
              <a:ext uri="{FF2B5EF4-FFF2-40B4-BE49-F238E27FC236}">
                <a16:creationId xmlns:a16="http://schemas.microsoft.com/office/drawing/2014/main" id="{54923119-1D56-4C35-ACD4-B34CD394DB21}"/>
              </a:ext>
            </a:extLst>
          </p:cNvPr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17A63D-A267-4360-8374-3DB934A4D3D4}"/>
              </a:ext>
            </a:extLst>
          </p:cNvPr>
          <p:cNvSpPr/>
          <p:nvPr/>
        </p:nvSpPr>
        <p:spPr>
          <a:xfrm>
            <a:off x="914400" y="1524000"/>
            <a:ext cx="16459200" cy="807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F1611-B0F0-44D5-A089-661447FB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4467"/>
          <a:stretch/>
        </p:blipFill>
        <p:spPr>
          <a:xfrm>
            <a:off x="8478328" y="1714500"/>
            <a:ext cx="9209597" cy="794646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95CA2A-4C36-47D8-94F7-9517FFA66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676" b="80505"/>
          <a:stretch/>
        </p:blipFill>
        <p:spPr>
          <a:xfrm>
            <a:off x="1221960" y="4343400"/>
            <a:ext cx="694880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1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862173-3329-4C71-A74A-2F5B7ADE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19300"/>
            <a:ext cx="6781800" cy="7085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87671-01D3-4146-9AB2-749327190680}"/>
              </a:ext>
            </a:extLst>
          </p:cNvPr>
          <p:cNvSpPr txBox="1"/>
          <p:nvPr/>
        </p:nvSpPr>
        <p:spPr>
          <a:xfrm>
            <a:off x="1277655" y="4610100"/>
            <a:ext cx="169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농장 지역 형태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6681EE-DE38-407C-A354-8A92596DA894}"/>
              </a:ext>
            </a:extLst>
          </p:cNvPr>
          <p:cNvSpPr txBox="1"/>
          <p:nvPr/>
        </p:nvSpPr>
        <p:spPr>
          <a:xfrm>
            <a:off x="3549563" y="9205967"/>
            <a:ext cx="227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핵심 교전 지역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0D784E-E1D2-463C-A9EE-1F471A4D91BE}"/>
              </a:ext>
            </a:extLst>
          </p:cNvPr>
          <p:cNvSpPr txBox="1"/>
          <p:nvPr/>
        </p:nvSpPr>
        <p:spPr>
          <a:xfrm>
            <a:off x="9677400" y="2116867"/>
            <a:ext cx="563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격자 형태의 레벨 구성을 통해서</a:t>
            </a:r>
            <a:endParaRPr lang="en-US" altLang="ko-KR" sz="2400" dirty="0"/>
          </a:p>
          <a:p>
            <a:r>
              <a:rPr lang="ko-KR" altLang="en-US" sz="2400" dirty="0"/>
              <a:t>사냥꾼 추적에 대한 압박감을 올리고</a:t>
            </a:r>
            <a:endParaRPr lang="en-US" altLang="ko-KR" sz="2400" dirty="0"/>
          </a:p>
          <a:p>
            <a:r>
              <a:rPr lang="ko-KR" altLang="en-US" sz="2400" dirty="0"/>
              <a:t>설치된 함정을 밟을 확률을 높여 게임의 난이도 조정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게임 중앙에 핵심 교전 지역을 정하고 해당 지역에 등장하는 재화의 가치를 높여 플레이어들끼리 경쟁을 유도할 예정</a:t>
            </a:r>
            <a:endParaRPr lang="en-US" altLang="ko-KR" sz="2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1C6E6-BF91-4A6B-A0F7-104CC0980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05475"/>
            <a:ext cx="6858000" cy="3857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0DE17-750E-4BC3-8DFA-DDF7AF6CEC68}"/>
              </a:ext>
            </a:extLst>
          </p:cNvPr>
          <p:cNvSpPr txBox="1"/>
          <p:nvPr/>
        </p:nvSpPr>
        <p:spPr>
          <a:xfrm>
            <a:off x="9753599" y="5383768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레벨 참고 레퍼런스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78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981200" y="2566096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UX/UI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981197" y="3364929"/>
            <a:ext cx="395804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타이틀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준비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설명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설정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게임중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결과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3753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 화면 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0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9374C40-BD4F-45F4-95B0-569684284A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14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 배경 이미지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타이틀 배경 이미지 삽입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만들기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만들기 버튼 누를 시 바로 게임 준비화면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찾기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찾기 버튼 누를 시 생성된 방 리스트 화면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5CD9F-DBD2-49E9-B320-238808277FAB}"/>
              </a:ext>
            </a:extLst>
          </p:cNvPr>
          <p:cNvSpPr/>
          <p:nvPr/>
        </p:nvSpPr>
        <p:spPr>
          <a:xfrm>
            <a:off x="1075265" y="2154212"/>
            <a:ext cx="8534400" cy="47418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타이틀 배경 이미지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69E48E-26A3-43CF-B005-052407FCD0C6}"/>
              </a:ext>
            </a:extLst>
          </p:cNvPr>
          <p:cNvSpPr/>
          <p:nvPr/>
        </p:nvSpPr>
        <p:spPr>
          <a:xfrm>
            <a:off x="2309166" y="5886189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17255B-8188-4BE2-9A36-9D16C4C688D2}"/>
              </a:ext>
            </a:extLst>
          </p:cNvPr>
          <p:cNvSpPr/>
          <p:nvPr/>
        </p:nvSpPr>
        <p:spPr>
          <a:xfrm>
            <a:off x="6850632" y="5886189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찾기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50054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준비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533397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 선택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안할시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 완료 버튼 비활성화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22" name="직사각형 21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3" name="직사각형 22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877207"/>
              </p:ext>
            </p:extLst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게임준비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1973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종의 동물의 초상화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완료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동물이 확정되고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게임 로비 화면으로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넘어감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나가기 선택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4716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조작법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방식 등 게임에 관한 설명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42281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C0C30E-3D1F-49F6-ADE5-93BDC024CFA2}"/>
              </a:ext>
            </a:extLst>
          </p:cNvPr>
          <p:cNvSpPr/>
          <p:nvPr/>
        </p:nvSpPr>
        <p:spPr>
          <a:xfrm>
            <a:off x="2651380" y="2537301"/>
            <a:ext cx="1661218" cy="13492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E6D6A-C3E2-4DD4-A568-C886AF6E1A26}"/>
              </a:ext>
            </a:extLst>
          </p:cNvPr>
          <p:cNvSpPr/>
          <p:nvPr/>
        </p:nvSpPr>
        <p:spPr>
          <a:xfrm>
            <a:off x="4695011" y="2537301"/>
            <a:ext cx="1661218" cy="1347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C9FE6D-7A46-4227-BC6E-D27EF5668A3D}"/>
              </a:ext>
            </a:extLst>
          </p:cNvPr>
          <p:cNvSpPr/>
          <p:nvPr/>
        </p:nvSpPr>
        <p:spPr>
          <a:xfrm>
            <a:off x="6738642" y="2547217"/>
            <a:ext cx="1554985" cy="3144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E502C9-4229-433E-B592-92D1410575B1}"/>
              </a:ext>
            </a:extLst>
          </p:cNvPr>
          <p:cNvSpPr/>
          <p:nvPr/>
        </p:nvSpPr>
        <p:spPr>
          <a:xfrm>
            <a:off x="9372600" y="6499458"/>
            <a:ext cx="624414" cy="49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버튼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82C353-C980-42AD-AC88-5679945A6B3F}"/>
              </a:ext>
            </a:extLst>
          </p:cNvPr>
          <p:cNvSpPr/>
          <p:nvPr/>
        </p:nvSpPr>
        <p:spPr>
          <a:xfrm>
            <a:off x="7516135" y="6510097"/>
            <a:ext cx="1737439" cy="4995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게임설명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F1DDED-7DB3-43CE-A7E9-7CAF1CF07E13}"/>
              </a:ext>
            </a:extLst>
          </p:cNvPr>
          <p:cNvSpPr/>
          <p:nvPr/>
        </p:nvSpPr>
        <p:spPr>
          <a:xfrm>
            <a:off x="6846146" y="5146326"/>
            <a:ext cx="1385369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완료 버튼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3E0AE9-12FF-46B2-8DA9-8243D9C0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732" y="4434427"/>
            <a:ext cx="6984418" cy="46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아직 전체 구성이 완벽하지 않음</a:t>
            </a: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9374C40-BD4F-45F4-95B0-569684284A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96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내용에 맞는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누른것에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따라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5CD9F-DBD2-49E9-B320-238808277FAB}"/>
              </a:ext>
            </a:extLst>
          </p:cNvPr>
          <p:cNvSpPr/>
          <p:nvPr/>
        </p:nvSpPr>
        <p:spPr>
          <a:xfrm>
            <a:off x="1066800" y="3005202"/>
            <a:ext cx="8534400" cy="35860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68B418-8A7F-4C27-B7A6-6DCA050ED8B9}"/>
              </a:ext>
            </a:extLst>
          </p:cNvPr>
          <p:cNvSpPr/>
          <p:nvPr/>
        </p:nvSpPr>
        <p:spPr>
          <a:xfrm>
            <a:off x="7818883" y="2120414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69E48E-26A3-43CF-B005-052407FCD0C6}"/>
              </a:ext>
            </a:extLst>
          </p:cNvPr>
          <p:cNvSpPr/>
          <p:nvPr/>
        </p:nvSpPr>
        <p:spPr>
          <a:xfrm>
            <a:off x="1468876" y="2105808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진행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10205-DA29-44AA-A66B-8E26E37AD5AE}"/>
              </a:ext>
            </a:extLst>
          </p:cNvPr>
          <p:cNvSpPr/>
          <p:nvPr/>
        </p:nvSpPr>
        <p:spPr>
          <a:xfrm>
            <a:off x="3014045" y="2105808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조작키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2063B9-147C-41CA-B189-DDA741D5613C}"/>
              </a:ext>
            </a:extLst>
          </p:cNvPr>
          <p:cNvSpPr/>
          <p:nvPr/>
        </p:nvSpPr>
        <p:spPr>
          <a:xfrm>
            <a:off x="4559214" y="2120414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C3B923-EE33-43D1-BA3B-F299FF4DB17B}"/>
              </a:ext>
            </a:extLst>
          </p:cNvPr>
          <p:cNvSpPr/>
          <p:nvPr/>
        </p:nvSpPr>
        <p:spPr>
          <a:xfrm>
            <a:off x="6193597" y="2120414"/>
            <a:ext cx="138673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사냥꾼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(AI)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C81474-573E-44B9-9F59-0753C44DE7BE}"/>
              </a:ext>
            </a:extLst>
          </p:cNvPr>
          <p:cNvSpPr/>
          <p:nvPr/>
        </p:nvSpPr>
        <p:spPr>
          <a:xfrm>
            <a:off x="8489633" y="6785057"/>
            <a:ext cx="1507381" cy="3396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나가기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B09FAF-EC93-4A08-86D6-DC013B2D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22" y="4150020"/>
            <a:ext cx="6646332" cy="42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7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설정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22" name="직사각형 21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3" name="직사각형 22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게임설정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299341" y="3030719"/>
            <a:ext cx="134162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마스터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195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나가기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창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및 조절 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조절할 사운드 이름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볼륨 조절 바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종료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마스터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나가기 선택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47166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E502C9-4229-433E-B592-92D1410575B1}"/>
              </a:ext>
            </a:extLst>
          </p:cNvPr>
          <p:cNvSpPr/>
          <p:nvPr/>
        </p:nvSpPr>
        <p:spPr>
          <a:xfrm>
            <a:off x="8207679" y="6467995"/>
            <a:ext cx="1583794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나가기 버튼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31B630-59AC-4432-9BDD-D173A81136DB}"/>
              </a:ext>
            </a:extLst>
          </p:cNvPr>
          <p:cNvSpPr/>
          <p:nvPr/>
        </p:nvSpPr>
        <p:spPr>
          <a:xfrm>
            <a:off x="2303516" y="3763360"/>
            <a:ext cx="134162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3541C6-9E36-45B5-A074-DDC9D9E95042}"/>
              </a:ext>
            </a:extLst>
          </p:cNvPr>
          <p:cNvSpPr/>
          <p:nvPr/>
        </p:nvSpPr>
        <p:spPr>
          <a:xfrm>
            <a:off x="2299340" y="4496001"/>
            <a:ext cx="134162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DF1C4F8-31D1-470F-863D-9AEFD5DD53FD}"/>
              </a:ext>
            </a:extLst>
          </p:cNvPr>
          <p:cNvSpPr/>
          <p:nvPr/>
        </p:nvSpPr>
        <p:spPr>
          <a:xfrm>
            <a:off x="4792771" y="5386192"/>
            <a:ext cx="1583270" cy="6675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46FF28-26AB-4F2F-8FAB-B2E7837D0718}"/>
              </a:ext>
            </a:extLst>
          </p:cNvPr>
          <p:cNvSpPr/>
          <p:nvPr/>
        </p:nvSpPr>
        <p:spPr>
          <a:xfrm>
            <a:off x="3781978" y="3030718"/>
            <a:ext cx="438476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볼륨 조절 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4316BAC-E101-42B8-A549-AC7FF240505F}"/>
              </a:ext>
            </a:extLst>
          </p:cNvPr>
          <p:cNvSpPr/>
          <p:nvPr/>
        </p:nvSpPr>
        <p:spPr>
          <a:xfrm>
            <a:off x="3781977" y="3763360"/>
            <a:ext cx="438476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볼륨 조절 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7F3ABF-B327-4D70-9EE5-EEB2D0A4084E}"/>
              </a:ext>
            </a:extLst>
          </p:cNvPr>
          <p:cNvSpPr/>
          <p:nvPr/>
        </p:nvSpPr>
        <p:spPr>
          <a:xfrm>
            <a:off x="3781977" y="4506834"/>
            <a:ext cx="4384763" cy="457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볼륨 조절 바</a:t>
            </a:r>
          </a:p>
        </p:txBody>
      </p:sp>
    </p:spTree>
    <p:extLst>
      <p:ext uri="{BB962C8B-B14F-4D97-AF65-F5344CB8AC3E}">
        <p14:creationId xmlns:p14="http://schemas.microsoft.com/office/powerpoint/2010/main" val="306908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22" name="직사각형 21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3" name="직사각형 22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게임시작 전 대기화면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1547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문구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플레이어를 기다리는 중이라는 안내문구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 표시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모두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입장시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게임에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들어가기전까지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남은 대기시간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조작법에 대한 간단한 설명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9BE948-2ACD-4495-B0A7-47FF3E186EE7}"/>
              </a:ext>
            </a:extLst>
          </p:cNvPr>
          <p:cNvSpPr/>
          <p:nvPr/>
        </p:nvSpPr>
        <p:spPr>
          <a:xfrm>
            <a:off x="3213267" y="2195186"/>
            <a:ext cx="4258395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 문구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718B5C-1485-4213-B30A-8CC8F5230EB0}"/>
              </a:ext>
            </a:extLst>
          </p:cNvPr>
          <p:cNvSpPr/>
          <p:nvPr/>
        </p:nvSpPr>
        <p:spPr>
          <a:xfrm>
            <a:off x="3534786" y="6055029"/>
            <a:ext cx="3615355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조작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20E465-6A42-4A4C-81FD-3B6DC365E22C}"/>
              </a:ext>
            </a:extLst>
          </p:cNvPr>
          <p:cNvSpPr/>
          <p:nvPr/>
        </p:nvSpPr>
        <p:spPr>
          <a:xfrm>
            <a:off x="4502234" y="3076177"/>
            <a:ext cx="1680462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대기시간 표시</a:t>
            </a:r>
          </a:p>
        </p:txBody>
      </p:sp>
    </p:spTree>
    <p:extLst>
      <p:ext uri="{BB962C8B-B14F-4D97-AF65-F5344CB8AC3E}">
        <p14:creationId xmlns:p14="http://schemas.microsoft.com/office/powerpoint/2010/main" val="368100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게임중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>
            <a:spLocks noChangeAspect="1"/>
          </p:cNvSpPr>
          <p:nvPr/>
        </p:nvSpPr>
        <p:spPr>
          <a:xfrm>
            <a:off x="573065" y="1869712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0" name="직사각형 19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동물의 종류의 따라 던지기 힘의 위치가 달라질 수 있음</a:t>
            </a:r>
          </a:p>
        </p:txBody>
      </p:sp>
      <p:sp>
        <p:nvSpPr>
          <p:cNvPr id="21" name="직사각형 20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22" name="직사각형 21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23" name="직사각형 22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중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455331" y="2023525"/>
            <a:ext cx="5867399" cy="3005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473076" y="2549830"/>
            <a:ext cx="1752600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점수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50633" y="6081125"/>
            <a:ext cx="2144968" cy="3157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달리기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스테미나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4008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시간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게임 시간을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A,B 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점수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점수를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달리기 </a:t>
                      </a:r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스테미나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현제 동물의 달리기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스테미나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아이스 </a:t>
                      </a:r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스테미나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현제  동물의 아이스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스테미나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던지기 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던지기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행동시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나타나고 던지기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종료시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안보임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A,B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현제 들고 있는 아이템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보유중인 재화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보유중인 재화 표시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상대가 가까우면 상대의 재화도 표시됨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자신의 진영에 재화를 가져다 놓을 시 팀 점수가 올라가게 되고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보유중인 재화는 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초기화된다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928832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8A6561-D34B-4393-90C7-2096F5D5319A}"/>
              </a:ext>
            </a:extLst>
          </p:cNvPr>
          <p:cNvSpPr/>
          <p:nvPr/>
        </p:nvSpPr>
        <p:spPr>
          <a:xfrm>
            <a:off x="6570130" y="2542001"/>
            <a:ext cx="1752600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8A87B1-EE42-48C1-959E-811E2E49287E}"/>
              </a:ext>
            </a:extLst>
          </p:cNvPr>
          <p:cNvSpPr/>
          <p:nvPr/>
        </p:nvSpPr>
        <p:spPr>
          <a:xfrm>
            <a:off x="750633" y="6653407"/>
            <a:ext cx="2144968" cy="3157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얼음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스테미나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419FA-940C-4814-9855-3D18EF72FB69}"/>
              </a:ext>
            </a:extLst>
          </p:cNvPr>
          <p:cNvSpPr/>
          <p:nvPr/>
        </p:nvSpPr>
        <p:spPr>
          <a:xfrm>
            <a:off x="4225676" y="5078128"/>
            <a:ext cx="287461" cy="14151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던지기 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힘</a:t>
            </a:r>
          </a:p>
        </p:txBody>
      </p:sp>
      <p:sp>
        <p:nvSpPr>
          <p:cNvPr id="2" name="웃는 얼굴 1">
            <a:extLst>
              <a:ext uri="{FF2B5EF4-FFF2-40B4-BE49-F238E27FC236}">
                <a16:creationId xmlns:a16="http://schemas.microsoft.com/office/drawing/2014/main" id="{ACEF1685-408F-42F9-B353-678A1FB29BEF}"/>
              </a:ext>
            </a:extLst>
          </p:cNvPr>
          <p:cNvSpPr/>
          <p:nvPr/>
        </p:nvSpPr>
        <p:spPr>
          <a:xfrm>
            <a:off x="4774735" y="5543136"/>
            <a:ext cx="1214794" cy="121479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06DA2D8-5587-4D7C-919C-258513B6B712}"/>
              </a:ext>
            </a:extLst>
          </p:cNvPr>
          <p:cNvSpPr/>
          <p:nvPr/>
        </p:nvSpPr>
        <p:spPr>
          <a:xfrm>
            <a:off x="9114403" y="6246507"/>
            <a:ext cx="839276" cy="80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494F34-FB29-4423-A475-352468E812F3}"/>
              </a:ext>
            </a:extLst>
          </p:cNvPr>
          <p:cNvSpPr/>
          <p:nvPr/>
        </p:nvSpPr>
        <p:spPr>
          <a:xfrm>
            <a:off x="8168687" y="6231411"/>
            <a:ext cx="839276" cy="80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C44BE-0153-4106-B4E2-BF34D6EF1AA4}"/>
              </a:ext>
            </a:extLst>
          </p:cNvPr>
          <p:cNvSpPr/>
          <p:nvPr/>
        </p:nvSpPr>
        <p:spPr>
          <a:xfrm>
            <a:off x="4892188" y="4664462"/>
            <a:ext cx="900552" cy="7190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보유중인 재화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BC0D8C-79ED-46C0-9514-84256CA5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66" y="6040770"/>
            <a:ext cx="5521786" cy="35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09800" y="2439667"/>
            <a:ext cx="32238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컨셉 </a:t>
            </a:r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Object 8"/>
          <p:cNvSpPr txBox="1"/>
          <p:nvPr/>
        </p:nvSpPr>
        <p:spPr>
          <a:xfrm>
            <a:off x="6309139" y="2439667"/>
            <a:ext cx="252688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 </a:t>
            </a:r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bject 8"/>
          <p:cNvSpPr txBox="1"/>
          <p:nvPr/>
        </p:nvSpPr>
        <p:spPr>
          <a:xfrm>
            <a:off x="2209799" y="3238500"/>
            <a:ext cx="3609023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개요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소개 및 재미 요소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6309139" y="3328111"/>
            <a:ext cx="3651681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3839788" y="2439667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861718" y="3238500"/>
            <a:ext cx="21224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2F627FD8-93F5-45C6-AAE1-B032863C3987}"/>
              </a:ext>
            </a:extLst>
          </p:cNvPr>
          <p:cNvSpPr txBox="1"/>
          <p:nvPr/>
        </p:nvSpPr>
        <p:spPr>
          <a:xfrm flipH="1">
            <a:off x="10480818" y="2439667"/>
            <a:ext cx="19813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UX/UI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4611DC27-2009-4C77-BA03-55FE28432382}"/>
              </a:ext>
            </a:extLst>
          </p:cNvPr>
          <p:cNvSpPr txBox="1"/>
          <p:nvPr/>
        </p:nvSpPr>
        <p:spPr>
          <a:xfrm>
            <a:off x="10451136" y="3287212"/>
            <a:ext cx="395804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타이틀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준비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설명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설정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게임중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결과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게임결과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다시하기 경우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서버쪽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에서만 나타남</a:t>
            </a: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결과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8E7B88-8E31-4B61-A1CD-C96FA5C7D96D}"/>
              </a:ext>
            </a:extLst>
          </p:cNvPr>
          <p:cNvSpPr/>
          <p:nvPr/>
        </p:nvSpPr>
        <p:spPr>
          <a:xfrm>
            <a:off x="2458463" y="4427624"/>
            <a:ext cx="1752600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점수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78F0BE-5AF0-426B-BD2A-EDAEFC3ACD40}"/>
              </a:ext>
            </a:extLst>
          </p:cNvPr>
          <p:cNvSpPr/>
          <p:nvPr/>
        </p:nvSpPr>
        <p:spPr>
          <a:xfrm>
            <a:off x="6480075" y="4405961"/>
            <a:ext cx="1752600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점수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A04035-0FE3-4F0E-B9A5-2095E5A7ECEC}"/>
              </a:ext>
            </a:extLst>
          </p:cNvPr>
          <p:cNvSpPr/>
          <p:nvPr/>
        </p:nvSpPr>
        <p:spPr>
          <a:xfrm>
            <a:off x="2485887" y="2648667"/>
            <a:ext cx="1697753" cy="16265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B8CC8E-4F9E-4F3B-9DF7-31DDB3F0BF1C}"/>
              </a:ext>
            </a:extLst>
          </p:cNvPr>
          <p:cNvSpPr/>
          <p:nvPr/>
        </p:nvSpPr>
        <p:spPr>
          <a:xfrm>
            <a:off x="6507499" y="2597905"/>
            <a:ext cx="1697753" cy="16265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9374C40-BD4F-45F4-95B0-569684284A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62127" y="1949376"/>
          <a:ext cx="7475010" cy="1461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A,B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점수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아이콘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다시하기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게임을 다시 하게 하는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5CD9F-DBD2-49E9-B320-238808277FAB}"/>
              </a:ext>
            </a:extLst>
          </p:cNvPr>
          <p:cNvSpPr/>
          <p:nvPr/>
        </p:nvSpPr>
        <p:spPr>
          <a:xfrm>
            <a:off x="4466165" y="6055029"/>
            <a:ext cx="1752600" cy="6623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다시하기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C5DC23-F72C-42E4-B231-C7ACA42D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007" y="4978806"/>
            <a:ext cx="6859856" cy="42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981200" y="2566096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개발과정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981197" y="3364929"/>
            <a:ext cx="39580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간트차트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이준우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간트차트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홍혜승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간트차트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– </a:t>
            </a: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김재완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37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8" y="165437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50" y="11811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DFD56CD-4E2C-4A63-AA6A-6C14AF2EA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70276"/>
              </p:ext>
            </p:extLst>
          </p:nvPr>
        </p:nvGraphicFramePr>
        <p:xfrm>
          <a:off x="723898" y="1698066"/>
          <a:ext cx="16093713" cy="5943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05743">
                  <a:extLst>
                    <a:ext uri="{9D8B030D-6E8A-4147-A177-3AD203B41FA5}">
                      <a16:colId xmlns:a16="http://schemas.microsoft.com/office/drawing/2014/main" val="4002668923"/>
                    </a:ext>
                  </a:extLst>
                </a:gridCol>
                <a:gridCol w="1659255">
                  <a:extLst>
                    <a:ext uri="{9D8B030D-6E8A-4147-A177-3AD203B41FA5}">
                      <a16:colId xmlns:a16="http://schemas.microsoft.com/office/drawing/2014/main" val="1747235921"/>
                    </a:ext>
                  </a:extLst>
                </a:gridCol>
                <a:gridCol w="2571032">
                  <a:extLst>
                    <a:ext uri="{9D8B030D-6E8A-4147-A177-3AD203B41FA5}">
                      <a16:colId xmlns:a16="http://schemas.microsoft.com/office/drawing/2014/main" val="3212464369"/>
                    </a:ext>
                  </a:extLst>
                </a:gridCol>
                <a:gridCol w="904648">
                  <a:extLst>
                    <a:ext uri="{9D8B030D-6E8A-4147-A177-3AD203B41FA5}">
                      <a16:colId xmlns:a16="http://schemas.microsoft.com/office/drawing/2014/main" val="1230467031"/>
                    </a:ext>
                  </a:extLst>
                </a:gridCol>
                <a:gridCol w="1335806">
                  <a:extLst>
                    <a:ext uri="{9D8B030D-6E8A-4147-A177-3AD203B41FA5}">
                      <a16:colId xmlns:a16="http://schemas.microsoft.com/office/drawing/2014/main" val="2864217634"/>
                    </a:ext>
                  </a:extLst>
                </a:gridCol>
                <a:gridCol w="2405743">
                  <a:extLst>
                    <a:ext uri="{9D8B030D-6E8A-4147-A177-3AD203B41FA5}">
                      <a16:colId xmlns:a16="http://schemas.microsoft.com/office/drawing/2014/main" val="2405084766"/>
                    </a:ext>
                  </a:extLst>
                </a:gridCol>
                <a:gridCol w="2405743">
                  <a:extLst>
                    <a:ext uri="{9D8B030D-6E8A-4147-A177-3AD203B41FA5}">
                      <a16:colId xmlns:a16="http://schemas.microsoft.com/office/drawing/2014/main" val="1734350773"/>
                    </a:ext>
                  </a:extLst>
                </a:gridCol>
                <a:gridCol w="2405743">
                  <a:extLst>
                    <a:ext uri="{9D8B030D-6E8A-4147-A177-3AD203B41FA5}">
                      <a16:colId xmlns:a16="http://schemas.microsoft.com/office/drawing/2014/main" val="1022698788"/>
                    </a:ext>
                  </a:extLst>
                </a:gridCol>
              </a:tblGrid>
              <a:tr h="6396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ko-KR" sz="2800" b="1" u="none" strike="noStrike" cap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Milestone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49505"/>
                  </a:ext>
                </a:extLst>
              </a:tr>
              <a:tr h="6396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848141"/>
                  </a:ext>
                </a:extLst>
              </a:tr>
              <a:tr h="93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기획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049026"/>
                  </a:ext>
                </a:extLst>
              </a:tr>
              <a:tr h="93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프로토 타입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에셋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2592"/>
                  </a:ext>
                </a:extLst>
              </a:tr>
              <a:tr h="93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디자인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368227"/>
                  </a:ext>
                </a:extLst>
              </a:tr>
              <a:tr h="93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 및 사운드 조절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QA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디버그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292414"/>
                  </a:ext>
                </a:extLst>
              </a:tr>
              <a:tr h="93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</a:t>
                      </a:r>
                      <a:r>
                        <a:rPr lang="ko-KR" altLang="en-US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 엑스포 부스 준비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110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588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128968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이준우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동물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,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BABCE0-AE6B-4C1A-9D0B-5996F6A7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7" y="1638300"/>
            <a:ext cx="17042603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5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128968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홍혜승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사냥꾼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(AI) ,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CFBE3-B904-4C51-8A65-261CF689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38300"/>
            <a:ext cx="15568870" cy="74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0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128968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김재완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시스템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UI  ,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7E09B-201B-4E3E-B8C5-D16D8A8F7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7" y="1790700"/>
            <a:ext cx="17223604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4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981200" y="2566096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컨셉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981197" y="3364929"/>
            <a:ext cx="39580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개요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소개 및 재미 요소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7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16192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1.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개요</a:t>
            </a:r>
            <a:endParaRPr lang="en-US" sz="600" b="1"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17699"/>
              </p:ext>
            </p:extLst>
          </p:nvPr>
        </p:nvGraphicFramePr>
        <p:xfrm>
          <a:off x="3047999" y="1485897"/>
          <a:ext cx="12192000" cy="7307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833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5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Escape From Human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3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캐주얼 전략 수집 배틀 게임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14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디바이스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PC/Steam</a:t>
                      </a:r>
                      <a:endParaRPr lang="ko-KR" altLang="en-US" sz="1800" dirty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1. 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동물 캐릭터를 고르고 적 </a:t>
                      </a: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AI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를 피해 상대방을 방해하며 더 많은 재화를 획득하는 게임</a:t>
                      </a:r>
                      <a:endParaRPr lang="en-US" altLang="ko-KR" sz="1800" dirty="0">
                        <a:latin typeface="맑은 고딕"/>
                        <a:ea typeface="맑은 고딕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각 동물 캐릭터만의 고유 특성과 스킬을 만들어 재미 요소를 추가하였음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29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타겟층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멀티 플레이를 통해 다른 유저와 경쟁하는 것을 즐기고</a:t>
                      </a: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아케이드 게임류를 좋아하는 유저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408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dirty="0">
                          <a:latin typeface="맑은 고딕"/>
                          <a:ea typeface="맑은 고딕"/>
                        </a:rPr>
                        <a:t>특징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플레이어들끼리 직접 상대를 </a:t>
                      </a:r>
                      <a:r>
                        <a:rPr lang="ko-KR" altLang="en-US" sz="1800" baseline="0" dirty="0" err="1">
                          <a:latin typeface="맑은 고딕"/>
                          <a:ea typeface="맑은 고딕"/>
                        </a:rPr>
                        <a:t>아웃시키는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 것이 아닌 적 </a:t>
                      </a:r>
                      <a:r>
                        <a:rPr lang="en-US" altLang="ko-KR" sz="1800" baseline="0" dirty="0">
                          <a:latin typeface="맑은 고딕"/>
                          <a:ea typeface="맑은 고딕"/>
                        </a:rPr>
                        <a:t>AI</a:t>
                      </a:r>
                      <a:r>
                        <a:rPr lang="ko-KR" altLang="en-US" sz="1800" baseline="0" dirty="0">
                          <a:latin typeface="맑은 고딕"/>
                          <a:ea typeface="맑은 고딕"/>
                        </a:rPr>
                        <a:t>를 유도하여 </a:t>
                      </a:r>
                      <a:r>
                        <a:rPr lang="ko-KR" altLang="en-US" sz="1800" baseline="0" dirty="0" err="1">
                          <a:latin typeface="맑은 고딕"/>
                          <a:ea typeface="맑은 고딕"/>
                        </a:rPr>
                        <a:t>아웃시킴</a:t>
                      </a:r>
                      <a:endParaRPr lang="ko-KR" altLang="en-US" sz="1800" baseline="0" dirty="0">
                        <a:latin typeface="맑은 고딕"/>
                        <a:ea typeface="맑은 고딕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>
                          <a:latin typeface="맑은 고딕"/>
                          <a:ea typeface="맑은 고딕"/>
                        </a:rPr>
                        <a:t>제작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800" dirty="0">
                          <a:latin typeface="맑은 고딕"/>
                          <a:ea typeface="맑은 고딕"/>
                        </a:rPr>
                        <a:t>2025.05.07 ~ 2025.06.25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게임 소개 및 재미요소</a:t>
            </a:r>
            <a:endParaRPr lang="en-US" sz="600" b="1" dirty="0">
              <a:latin typeface="맑은 고딕"/>
              <a:ea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2601" y="1565469"/>
            <a:ext cx="9143999" cy="8032968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게임 소개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플레이어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(3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인칭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)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가 각자의 진영에서 시작 재화 획득 구역에 도달해 적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(AI)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를 피해 재화를 획득하고 각자의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진여에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획득한 재화를 가져다 놓아 점수를 획득함 그 과정에서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플레리어들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끼리 레벨에 배치된 방해 요소를 사용하여 상대방을 적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AI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에게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아웃시켜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상대방의 재화 획득을 방해하거나 이로운 효과들을 이용하여  더 많은 재화를 획득하여 최종적으로 더 많은 재화를 축적한 팀이 승리하는 방식</a:t>
            </a:r>
            <a:endParaRPr lang="en-US" altLang="ko-KR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진행 방식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총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분동안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게임 진행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재화 획득 후 자신의 진영에 저장하여 포인트 획득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아웃 될 시 현재 소지중인 재화 중 일부를 소실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(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이미 진영에 저장하여 포인트에 반영된 것은 소실되지 않음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)</a:t>
            </a:r>
            <a:endParaRPr lang="ko-KR" altLang="en-US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근거리 사냥꾼에게 피격될 시 바로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OUT,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원거리 사냥꾼에게는 총에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2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회 피격 시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OUT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3)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재미 요소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심리전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&amp;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전략성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: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상대를 속이고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AI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를 유도하여 제거하거나 생존하는 재미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/>
                <a:ea typeface="맑은 고딕"/>
                <a:cs typeface="Gmarket Sans Medium"/>
              </a:rPr>
              <a:t>→ 다양한 동물 캐릭터와 해당 캐릭터들의 고유 특성 및 스킬 등 다양성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2000" kern="0" spc="-200" dirty="0">
              <a:solidFill>
                <a:srgbClr val="000000"/>
              </a:solidFill>
              <a:latin typeface="맑은 고딕"/>
              <a:ea typeface="맑은 고딕"/>
              <a:cs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2880"/>
            <a:ext cx="5734051" cy="10146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>
                <a:solidFill>
                  <a:srgbClr val="0F0F0E"/>
                </a:solidFill>
                <a:latin typeface="맑은 고딕"/>
                <a:ea typeface="맑은 고딕"/>
              </a:rPr>
              <a:t>캐릭터</a:t>
            </a:r>
            <a:endParaRPr lang="en-US" altLang="ko-KR" sz="3600" b="1" kern="0" spc="-30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3886200" y="1943100"/>
            <a:ext cx="9220200" cy="2355976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닭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이동속도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★★★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한번에 보유 가능한 재화의 양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</a:t>
            </a:r>
            <a:r>
              <a:rPr lang="ko-KR" altLang="en-US" dirty="0"/>
              <a:t>★★</a:t>
            </a:r>
            <a:endParaRPr lang="en-US" altLang="ko-KR" dirty="0"/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소매치기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상대방에게 돌진 후 충돌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성공시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상대방의 재화의 일부를 강탈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9432A-42AE-4CBB-B1FE-12BE002E5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9" y="1943100"/>
            <a:ext cx="2520000" cy="235597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C4E6AA-6916-4E13-842C-EBCF5FDFA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5" y="4704852"/>
            <a:ext cx="2520000" cy="217959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989C97-EF71-4C6D-A019-B55A994D8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3" y="7290225"/>
            <a:ext cx="2520000" cy="18112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997E3121-D369-4DE8-9B68-BB7A423C2314}"/>
              </a:ext>
            </a:extLst>
          </p:cNvPr>
          <p:cNvSpPr/>
          <p:nvPr/>
        </p:nvSpPr>
        <p:spPr>
          <a:xfrm>
            <a:off x="3886200" y="7290225"/>
            <a:ext cx="9220200" cy="1811250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소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이동속도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</a:t>
            </a:r>
            <a:r>
              <a:rPr lang="ko-KR" altLang="en-US" dirty="0"/>
              <a:t>★★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한번에 보유 가능한 재화의 양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★★★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볏짚 설치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레벨상에 볏짚을 설치하여 상대 플레이어 및 적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이동경로 방해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자신은 통과 가능</a:t>
            </a:r>
          </a:p>
        </p:txBody>
      </p:sp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FD737F86-77D5-45EE-A975-6FF8AC8C9A94}"/>
              </a:ext>
            </a:extLst>
          </p:cNvPr>
          <p:cNvSpPr/>
          <p:nvPr/>
        </p:nvSpPr>
        <p:spPr>
          <a:xfrm>
            <a:off x="3886200" y="4704852"/>
            <a:ext cx="9220200" cy="217959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양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이동속도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★★</a:t>
            </a:r>
            <a:r>
              <a:rPr lang="ko-KR" altLang="en-US" dirty="0"/>
              <a:t>★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한번에 보유 가능한 재화의 양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★★</a:t>
            </a:r>
            <a:r>
              <a:rPr lang="ko-KR" altLang="en-US" dirty="0"/>
              <a:t>★</a:t>
            </a:r>
            <a:endParaRPr lang="en-US" altLang="ko-KR" dirty="0"/>
          </a:p>
          <a:p>
            <a:pPr>
              <a:defRPr/>
            </a:pP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고유 스킬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털 날리기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털 날려서 상대 시야 가리기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2880"/>
            <a:ext cx="5734051" cy="10146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아이템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3880986" y="1658963"/>
            <a:ext cx="9220200" cy="184604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돌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구조물이나 땅에 부딪힐 시 소리가 나 적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유도 가능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 플레이어가 얼음 상태일 때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투척물을 맞춰 강제로 해제 가능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2603C08A-F6CB-4AC9-ABFD-6D9AD77E018F}"/>
              </a:ext>
            </a:extLst>
          </p:cNvPr>
          <p:cNvSpPr/>
          <p:nvPr/>
        </p:nvSpPr>
        <p:spPr>
          <a:xfrm>
            <a:off x="3880986" y="3733610"/>
            <a:ext cx="9220200" cy="1965843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덫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설치시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일정시간 뒤에 숨겨지고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상대 플레이어가 와서 밟으면 해당 플레이어 속박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F95B6B-3E22-485A-AF50-9D48F20564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12500"/>
          <a:stretch/>
        </p:blipFill>
        <p:spPr>
          <a:xfrm>
            <a:off x="961942" y="1638300"/>
            <a:ext cx="2520000" cy="18460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52DFFA-6F5F-41CF-97E1-6D47DE09C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8" y="3733610"/>
            <a:ext cx="2520000" cy="196584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75D04C-10FD-4E30-955B-DDB5F3997B78}"/>
              </a:ext>
            </a:extLst>
          </p:cNvPr>
          <p:cNvGrpSpPr/>
          <p:nvPr/>
        </p:nvGrpSpPr>
        <p:grpSpPr>
          <a:xfrm>
            <a:off x="961942" y="5928053"/>
            <a:ext cx="2506146" cy="1691757"/>
            <a:chOff x="961942" y="5928053"/>
            <a:chExt cx="2506146" cy="169175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C8A5B9-7179-4E77-BED0-0307787A3F57}"/>
                </a:ext>
              </a:extLst>
            </p:cNvPr>
            <p:cNvSpPr/>
            <p:nvPr/>
          </p:nvSpPr>
          <p:spPr>
            <a:xfrm>
              <a:off x="961942" y="5928053"/>
              <a:ext cx="2506146" cy="1691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C9A775-90FA-4270-9B31-1F7D5AAA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20" r="53506" b="16121"/>
            <a:stretch/>
          </p:blipFill>
          <p:spPr>
            <a:xfrm>
              <a:off x="1622259" y="6057900"/>
              <a:ext cx="1171658" cy="1349047"/>
            </a:xfrm>
            <a:prstGeom prst="rect">
              <a:avLst/>
            </a:prstGeom>
            <a:noFill/>
          </p:spPr>
        </p:pic>
      </p:grp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B2C5C4FA-EE76-4700-BA2B-2DE181759149}"/>
              </a:ext>
            </a:extLst>
          </p:cNvPr>
          <p:cNvSpPr/>
          <p:nvPr/>
        </p:nvSpPr>
        <p:spPr>
          <a:xfrm>
            <a:off x="3880986" y="5928053"/>
            <a:ext cx="9220200" cy="169175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투명 물약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일정 시간 동안 투명화 되며 상대 플레이어와 사냥꾼에게 발각되지 않음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C6B13B24-32C6-437B-8FCC-F1C8D2DEEFE1}"/>
              </a:ext>
            </a:extLst>
          </p:cNvPr>
          <p:cNvSpPr/>
          <p:nvPr/>
        </p:nvSpPr>
        <p:spPr>
          <a:xfrm>
            <a:off x="3880986" y="7848410"/>
            <a:ext cx="9220200" cy="169175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 err="1">
                <a:solidFill>
                  <a:schemeClr val="tx1"/>
                </a:solidFill>
                <a:latin typeface="맑은 고딕"/>
                <a:ea typeface="맑은 고딕"/>
              </a:rPr>
              <a:t>헤이스트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 물약</a:t>
            </a:r>
            <a:endParaRPr lang="en-US" altLang="ko-KR" sz="20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일정 시간 동안 이동속도 증가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8F179F-C73B-4B16-A0B7-26548541841B}"/>
              </a:ext>
            </a:extLst>
          </p:cNvPr>
          <p:cNvGrpSpPr/>
          <p:nvPr/>
        </p:nvGrpSpPr>
        <p:grpSpPr>
          <a:xfrm>
            <a:off x="961942" y="7848410"/>
            <a:ext cx="2506146" cy="1691757"/>
            <a:chOff x="961942" y="7848410"/>
            <a:chExt cx="2506146" cy="169175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220CF0-6E3A-4FB9-9AED-798C0CFA0DD2}"/>
                </a:ext>
              </a:extLst>
            </p:cNvPr>
            <p:cNvSpPr/>
            <p:nvPr/>
          </p:nvSpPr>
          <p:spPr>
            <a:xfrm>
              <a:off x="961942" y="7848410"/>
              <a:ext cx="2506146" cy="16917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0DF3DD-9EE2-4B48-B223-A6163ACDC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57" t="9429" r="16256" b="29636"/>
            <a:stretch/>
          </p:blipFill>
          <p:spPr>
            <a:xfrm>
              <a:off x="1757815" y="7962900"/>
              <a:ext cx="9144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9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2880"/>
            <a:ext cx="5734051" cy="10146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2400" u="sng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개발 컨셉</a:t>
            </a:r>
          </a:p>
          <a:p>
            <a:pPr lvl="0">
              <a:defRPr/>
            </a:pP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3</a:t>
            </a:r>
            <a:r>
              <a:rPr 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/>
                <a:ea typeface="맑은 고딕"/>
              </a:rPr>
              <a:t>사냥꾼</a:t>
            </a:r>
            <a:endParaRPr lang="en-US" altLang="ko-KR" sz="3600" b="1" kern="0" spc="-300" dirty="0">
              <a:solidFill>
                <a:srgbClr val="0F0F0E"/>
              </a:solidFill>
              <a:latin typeface="맑은 고딕"/>
              <a:ea typeface="맑은 고딕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7" name="모서리가 둥근 직사각형 11"/>
          <p:cNvSpPr/>
          <p:nvPr/>
        </p:nvSpPr>
        <p:spPr>
          <a:xfrm>
            <a:off x="4191000" y="6667500"/>
            <a:ext cx="9220200" cy="1846047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사냥꾼 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B (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원거리 타입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en-US" altLang="ko-KR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느린 이동속도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사거리 안에 플레이어가 들어올 때 사격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플레이어가 총에 맞을 시 첫 번째는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슬로우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두번째는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OUT</a:t>
            </a:r>
            <a:endParaRPr lang="ko-KR" altLang="en-US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모서리가 둥근 직사각형 11">
            <a:extLst>
              <a:ext uri="{FF2B5EF4-FFF2-40B4-BE49-F238E27FC236}">
                <a16:creationId xmlns:a16="http://schemas.microsoft.com/office/drawing/2014/main" id="{2603C08A-F6CB-4AC9-ABFD-6D9AD77E018F}"/>
              </a:ext>
            </a:extLst>
          </p:cNvPr>
          <p:cNvSpPr/>
          <p:nvPr/>
        </p:nvSpPr>
        <p:spPr>
          <a:xfrm>
            <a:off x="4191000" y="2521703"/>
            <a:ext cx="9220200" cy="1965843"/>
          </a:xfrm>
          <a:prstGeom prst="roundRect">
            <a:avLst>
              <a:gd name="adj" fmla="val 315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사냥꾼 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</a:rPr>
              <a:t>A (</a:t>
            </a:r>
            <a:r>
              <a:rPr lang="ko-KR" altLang="en-US" sz="2000" b="1" dirty="0">
                <a:solidFill>
                  <a:schemeClr val="tx1"/>
                </a:solidFill>
                <a:latin typeface="맑은 고딕"/>
                <a:ea typeface="맑은 고딕"/>
              </a:rPr>
              <a:t>근접 타입</a:t>
            </a:r>
            <a:r>
              <a:rPr lang="en-US" altLang="ko-KR" sz="2000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>
              <a:defRPr/>
            </a:pP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빠른 이동속도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시야에 플레이어가 감지되면 추격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이후 공격 범위안에 들어올 때 근접 공격 시전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맑은 고딕"/>
                <a:ea typeface="맑은 고딕"/>
              </a:rPr>
              <a:t>피격시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 플레이어 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OUT </a:t>
            </a:r>
            <a:endParaRPr lang="ko-KR" altLang="en-US" sz="2000" b="1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5C1F2-317C-4065-A7E3-36BC59DE1319}"/>
              </a:ext>
            </a:extLst>
          </p:cNvPr>
          <p:cNvGrpSpPr/>
          <p:nvPr/>
        </p:nvGrpSpPr>
        <p:grpSpPr>
          <a:xfrm>
            <a:off x="1059873" y="6043775"/>
            <a:ext cx="2819400" cy="3032643"/>
            <a:chOff x="914400" y="1638300"/>
            <a:chExt cx="2819400" cy="303264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EC2FA39-98CB-4F44-BDC8-31D2A3322FCB}"/>
                </a:ext>
              </a:extLst>
            </p:cNvPr>
            <p:cNvSpPr/>
            <p:nvPr/>
          </p:nvSpPr>
          <p:spPr>
            <a:xfrm>
              <a:off x="914400" y="1638300"/>
              <a:ext cx="2819400" cy="303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5F0293-EB2D-44B3-8765-00552D7BE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06" r="51229" b="6972"/>
            <a:stretch/>
          </p:blipFill>
          <p:spPr>
            <a:xfrm>
              <a:off x="1064100" y="1807714"/>
              <a:ext cx="2520000" cy="275467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6CD2F9-C74D-4676-979A-9CF638E12FFD}"/>
              </a:ext>
            </a:extLst>
          </p:cNvPr>
          <p:cNvGrpSpPr/>
          <p:nvPr/>
        </p:nvGrpSpPr>
        <p:grpSpPr>
          <a:xfrm>
            <a:off x="1066800" y="1988304"/>
            <a:ext cx="2819400" cy="3032643"/>
            <a:chOff x="882464" y="5724949"/>
            <a:chExt cx="2819400" cy="30326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EFF93-1269-4779-955D-57E4174112AE}"/>
                </a:ext>
              </a:extLst>
            </p:cNvPr>
            <p:cNvSpPr/>
            <p:nvPr/>
          </p:nvSpPr>
          <p:spPr>
            <a:xfrm>
              <a:off x="882464" y="5724949"/>
              <a:ext cx="2819400" cy="3032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1A36C93-A8E1-4B74-9BEC-4C29EB9D4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33" t="11572" r="8253" b="8078"/>
            <a:stretch/>
          </p:blipFill>
          <p:spPr>
            <a:xfrm>
              <a:off x="1632184" y="5864271"/>
              <a:ext cx="1319959" cy="27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0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981200" y="2566096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981197" y="3364929"/>
            <a:ext cx="3958045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7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1257</Words>
  <Application>Microsoft Office PowerPoint</Application>
  <PresentationFormat>사용자 지정</PresentationFormat>
  <Paragraphs>347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?? ??</vt:lpstr>
      <vt:lpstr>Gmarket Sans Bold</vt:lpstr>
      <vt:lpstr>Gmarket Sans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MSI</cp:lastModifiedBy>
  <cp:revision>174</cp:revision>
  <dcterms:created xsi:type="dcterms:W3CDTF">2022-04-21T18:31:52Z</dcterms:created>
  <dcterms:modified xsi:type="dcterms:W3CDTF">2025-05-27T05:07:27Z</dcterms:modified>
  <cp:version/>
</cp:coreProperties>
</file>